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28440063" cy="39239825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1pPr>
    <a:lvl2pPr marL="452308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2pPr>
    <a:lvl3pPr marL="904616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3pPr>
    <a:lvl4pPr marL="1356924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4pPr>
    <a:lvl5pPr marL="1809232" algn="l" rtl="0" fontAlgn="base">
      <a:spcBef>
        <a:spcPct val="0"/>
      </a:spcBef>
      <a:spcAft>
        <a:spcPct val="0"/>
      </a:spcAft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5pPr>
    <a:lvl6pPr marL="2261540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6pPr>
    <a:lvl7pPr marL="2713848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7pPr>
    <a:lvl8pPr marL="3166156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8pPr>
    <a:lvl9pPr marL="3618464" algn="l" defTabSz="904616" rtl="0" eaLnBrk="1" latinLnBrk="0" hangingPunct="1">
      <a:defRPr kumimoji="1" sz="3265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2359" userDrawn="1">
          <p15:clr>
            <a:srgbClr val="A4A3A4"/>
          </p15:clr>
        </p15:guide>
        <p15:guide id="2" pos="89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  <a:srgbClr val="FFFFCC"/>
    <a:srgbClr val="FFFFFF"/>
    <a:srgbClr val="008000"/>
    <a:srgbClr val="800000"/>
    <a:srgbClr val="D4D4FF"/>
    <a:srgbClr val="D3D3FF"/>
    <a:srgbClr val="777777"/>
    <a:srgbClr val="3333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671" autoAdjust="0"/>
    <p:restoredTop sz="86376" autoAdjust="0"/>
  </p:normalViewPr>
  <p:slideViewPr>
    <p:cSldViewPr snapToGrid="0">
      <p:cViewPr>
        <p:scale>
          <a:sx n="25" d="100"/>
          <a:sy n="25" d="100"/>
        </p:scale>
        <p:origin x="-1578" y="1038"/>
      </p:cViewPr>
      <p:guideLst>
        <p:guide orient="horz" pos="12359"/>
        <p:guide pos="89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2868" y="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fld id="{5FE3517C-4408-4409-A267-CCA7E8FCA22C}" type="datetimeFigureOut">
              <a:rPr lang="zh-TW" altLang="en-US"/>
              <a:pPr>
                <a:defRPr/>
              </a:pPr>
              <a:t>2015/12/2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fld id="{C5F54951-9283-4969-911B-6A405847EA70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46647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2" name="頁尾版面配置區 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投影片圖像版面配置區 2"/>
          <p:cNvSpPr>
            <a:spLocks noGrp="1" noRot="1" noChangeAspect="1"/>
          </p:cNvSpPr>
          <p:nvPr>
            <p:ph type="sldImg" idx="2"/>
          </p:nvPr>
        </p:nvSpPr>
        <p:spPr>
          <a:xfrm>
            <a:off x="2311400" y="1143000"/>
            <a:ext cx="2235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65397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2308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04616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56924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09232" algn="l" rtl="0" eaLnBrk="0" fontAlgn="base" hangingPunct="0">
      <a:spcBef>
        <a:spcPct val="30000"/>
      </a:spcBef>
      <a:spcAft>
        <a:spcPct val="0"/>
      </a:spcAft>
      <a:defRPr sz="1187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61540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6pPr>
    <a:lvl7pPr marL="2713848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7pPr>
    <a:lvl8pPr marL="3166156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8pPr>
    <a:lvl9pPr marL="3618464" algn="l" defTabSz="904616" rtl="0" eaLnBrk="1" latinLnBrk="0" hangingPunct="1">
      <a:defRPr sz="118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185988" y="685800"/>
            <a:ext cx="2486025" cy="3429000"/>
          </a:xfrm>
          <a:prstGeom prst="rect">
            <a:avLst/>
          </a:prstGeom>
          <a:ln/>
        </p:spPr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en-US" smtClean="0"/>
          </a:p>
        </p:txBody>
      </p:sp>
    </p:spTree>
    <p:extLst>
      <p:ext uri="{BB962C8B-B14F-4D97-AF65-F5344CB8AC3E}">
        <p14:creationId xmlns:p14="http://schemas.microsoft.com/office/powerpoint/2010/main" val="4006846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133319" y="12189755"/>
            <a:ext cx="24173427" cy="8410594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4266637" y="22236008"/>
            <a:ext cx="19906790" cy="1002863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1439" indent="0" algn="ctr">
              <a:buNone/>
              <a:defRPr/>
            </a:lvl2pPr>
            <a:lvl3pPr marL="902879" indent="0" algn="ctr">
              <a:buNone/>
              <a:defRPr/>
            </a:lvl3pPr>
            <a:lvl4pPr marL="1354318" indent="0" algn="ctr">
              <a:buNone/>
              <a:defRPr/>
            </a:lvl4pPr>
            <a:lvl5pPr marL="1805757" indent="0" algn="ctr">
              <a:buNone/>
              <a:defRPr/>
            </a:lvl5pPr>
            <a:lvl6pPr marL="2257196" indent="0" algn="ctr">
              <a:buNone/>
              <a:defRPr/>
            </a:lvl6pPr>
            <a:lvl7pPr marL="2708636" indent="0" algn="ctr">
              <a:buNone/>
              <a:defRPr/>
            </a:lvl7pPr>
            <a:lvl8pPr marL="3160075" indent="0" algn="ctr">
              <a:buNone/>
              <a:defRPr/>
            </a:lvl8pPr>
            <a:lvl9pPr marL="3611514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421690" y="9155534"/>
            <a:ext cx="25596684" cy="2589661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標題 4"/>
          <p:cNvSpPr>
            <a:spLocks noGrp="1"/>
          </p:cNvSpPr>
          <p:nvPr>
            <p:ph type="title"/>
          </p:nvPr>
        </p:nvSpPr>
        <p:spPr>
          <a:xfrm>
            <a:off x="1421690" y="1571293"/>
            <a:ext cx="25596684" cy="6539971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954628" y="2088765"/>
            <a:ext cx="24530808" cy="7584353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82802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20619988" y="1571579"/>
            <a:ext cx="6398387" cy="33480571"/>
          </a:xfrm>
          <a:prstGeom prst="rect">
            <a:avLst/>
          </a:prstGeo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421690" y="1571579"/>
            <a:ext cx="19047820" cy="3348057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1954628" y="2088765"/>
            <a:ext cx="24530808" cy="7584353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606379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0" y="1571580"/>
            <a:ext cx="25596684" cy="6539437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421690" y="9155534"/>
            <a:ext cx="25596684" cy="2589661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246176" y="25215761"/>
            <a:ext cx="24174994" cy="7792215"/>
          </a:xfrm>
          <a:prstGeom prst="rect">
            <a:avLst/>
          </a:prstGeom>
        </p:spPr>
        <p:txBody>
          <a:bodyPr anchor="t"/>
          <a:lstStyle>
            <a:lvl1pPr algn="l">
              <a:defRPr sz="395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2246176" y="16632149"/>
            <a:ext cx="24174994" cy="85836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975"/>
            </a:lvl1pPr>
            <a:lvl2pPr marL="451439" indent="0">
              <a:buNone/>
              <a:defRPr sz="1777"/>
            </a:lvl2pPr>
            <a:lvl3pPr marL="902879" indent="0">
              <a:buNone/>
              <a:defRPr sz="1580"/>
            </a:lvl3pPr>
            <a:lvl4pPr marL="1354318" indent="0">
              <a:buNone/>
              <a:defRPr sz="1382"/>
            </a:lvl4pPr>
            <a:lvl5pPr marL="1805757" indent="0">
              <a:buNone/>
              <a:defRPr sz="1382"/>
            </a:lvl5pPr>
            <a:lvl6pPr marL="2257196" indent="0">
              <a:buNone/>
              <a:defRPr sz="1382"/>
            </a:lvl6pPr>
            <a:lvl7pPr marL="2708636" indent="0">
              <a:buNone/>
              <a:defRPr sz="1382"/>
            </a:lvl7pPr>
            <a:lvl8pPr marL="3160075" indent="0">
              <a:buNone/>
              <a:defRPr sz="1382"/>
            </a:lvl8pPr>
            <a:lvl9pPr marL="3611514" indent="0">
              <a:buNone/>
              <a:defRPr sz="1382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0" y="1571580"/>
            <a:ext cx="25596684" cy="6539437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1421692" y="9155534"/>
            <a:ext cx="12723103" cy="25896618"/>
          </a:xfrm>
          <a:prstGeom prst="rect">
            <a:avLst/>
          </a:prstGeom>
        </p:spPr>
        <p:txBody>
          <a:bodyPr/>
          <a:lstStyle>
            <a:lvl1pPr>
              <a:defRPr sz="2765"/>
            </a:lvl1pPr>
            <a:lvl2pPr>
              <a:defRPr sz="2370"/>
            </a:lvl2pPr>
            <a:lvl3pPr>
              <a:defRPr sz="1975"/>
            </a:lvl3pPr>
            <a:lvl4pPr>
              <a:defRPr sz="1777"/>
            </a:lvl4pPr>
            <a:lvl5pPr>
              <a:defRPr sz="1777"/>
            </a:lvl5pPr>
            <a:lvl6pPr>
              <a:defRPr sz="1777"/>
            </a:lvl6pPr>
            <a:lvl7pPr>
              <a:defRPr sz="1777"/>
            </a:lvl7pPr>
            <a:lvl8pPr>
              <a:defRPr sz="1777"/>
            </a:lvl8pPr>
            <a:lvl9pPr>
              <a:defRPr sz="1777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4295270" y="9155534"/>
            <a:ext cx="12723104" cy="25896618"/>
          </a:xfrm>
          <a:prstGeom prst="rect">
            <a:avLst/>
          </a:prstGeom>
        </p:spPr>
        <p:txBody>
          <a:bodyPr/>
          <a:lstStyle>
            <a:lvl1pPr>
              <a:defRPr sz="2765"/>
            </a:lvl1pPr>
            <a:lvl2pPr>
              <a:defRPr sz="2370"/>
            </a:lvl2pPr>
            <a:lvl3pPr>
              <a:defRPr sz="1975"/>
            </a:lvl3pPr>
            <a:lvl4pPr>
              <a:defRPr sz="1777"/>
            </a:lvl4pPr>
            <a:lvl5pPr>
              <a:defRPr sz="1777"/>
            </a:lvl5pPr>
            <a:lvl6pPr>
              <a:defRPr sz="1777"/>
            </a:lvl6pPr>
            <a:lvl7pPr>
              <a:defRPr sz="1777"/>
            </a:lvl7pPr>
            <a:lvl8pPr>
              <a:defRPr sz="1777"/>
            </a:lvl8pPr>
            <a:lvl9pPr>
              <a:defRPr sz="1777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421691" y="8783865"/>
            <a:ext cx="12566357" cy="36606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70" b="1"/>
            </a:lvl1pPr>
            <a:lvl2pPr marL="451439" indent="0">
              <a:buNone/>
              <a:defRPr sz="1975" b="1"/>
            </a:lvl2pPr>
            <a:lvl3pPr marL="902879" indent="0">
              <a:buNone/>
              <a:defRPr sz="1777" b="1"/>
            </a:lvl3pPr>
            <a:lvl4pPr marL="1354318" indent="0">
              <a:buNone/>
              <a:defRPr sz="1580" b="1"/>
            </a:lvl4pPr>
            <a:lvl5pPr marL="1805757" indent="0">
              <a:buNone/>
              <a:defRPr sz="1580" b="1"/>
            </a:lvl5pPr>
            <a:lvl6pPr marL="2257196" indent="0">
              <a:buNone/>
              <a:defRPr sz="1580" b="1"/>
            </a:lvl6pPr>
            <a:lvl7pPr marL="2708636" indent="0">
              <a:buNone/>
              <a:defRPr sz="1580" b="1"/>
            </a:lvl7pPr>
            <a:lvl8pPr marL="3160075" indent="0">
              <a:buNone/>
              <a:defRPr sz="1580" b="1"/>
            </a:lvl8pPr>
            <a:lvl9pPr marL="3611514" indent="0">
              <a:buNone/>
              <a:defRPr sz="158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1421691" y="12444475"/>
            <a:ext cx="12566357" cy="22607675"/>
          </a:xfrm>
          <a:prstGeom prst="rect">
            <a:avLst/>
          </a:prstGeom>
        </p:spPr>
        <p:txBody>
          <a:bodyPr/>
          <a:lstStyle>
            <a:lvl1pPr>
              <a:defRPr sz="2370"/>
            </a:lvl1pPr>
            <a:lvl2pPr>
              <a:defRPr sz="1975"/>
            </a:lvl2pPr>
            <a:lvl3pPr>
              <a:defRPr sz="1777"/>
            </a:lvl3pPr>
            <a:lvl4pPr>
              <a:defRPr sz="1580"/>
            </a:lvl4pPr>
            <a:lvl5pPr>
              <a:defRPr sz="1580"/>
            </a:lvl5pPr>
            <a:lvl6pPr>
              <a:defRPr sz="1580"/>
            </a:lvl6pPr>
            <a:lvl7pPr>
              <a:defRPr sz="1580"/>
            </a:lvl7pPr>
            <a:lvl8pPr>
              <a:defRPr sz="1580"/>
            </a:lvl8pPr>
            <a:lvl9pPr>
              <a:defRPr sz="158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14447314" y="8783865"/>
            <a:ext cx="12571060" cy="366061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370" b="1"/>
            </a:lvl1pPr>
            <a:lvl2pPr marL="451439" indent="0">
              <a:buNone/>
              <a:defRPr sz="1975" b="1"/>
            </a:lvl2pPr>
            <a:lvl3pPr marL="902879" indent="0">
              <a:buNone/>
              <a:defRPr sz="1777" b="1"/>
            </a:lvl3pPr>
            <a:lvl4pPr marL="1354318" indent="0">
              <a:buNone/>
              <a:defRPr sz="1580" b="1"/>
            </a:lvl4pPr>
            <a:lvl5pPr marL="1805757" indent="0">
              <a:buNone/>
              <a:defRPr sz="1580" b="1"/>
            </a:lvl5pPr>
            <a:lvl6pPr marL="2257196" indent="0">
              <a:buNone/>
              <a:defRPr sz="1580" b="1"/>
            </a:lvl6pPr>
            <a:lvl7pPr marL="2708636" indent="0">
              <a:buNone/>
              <a:defRPr sz="1580" b="1"/>
            </a:lvl7pPr>
            <a:lvl8pPr marL="3160075" indent="0">
              <a:buNone/>
              <a:defRPr sz="1580" b="1"/>
            </a:lvl8pPr>
            <a:lvl9pPr marL="3611514" indent="0">
              <a:buNone/>
              <a:defRPr sz="158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14447314" y="12444475"/>
            <a:ext cx="12571060" cy="22607675"/>
          </a:xfrm>
          <a:prstGeom prst="rect">
            <a:avLst/>
          </a:prstGeom>
        </p:spPr>
        <p:txBody>
          <a:bodyPr/>
          <a:lstStyle>
            <a:lvl1pPr>
              <a:defRPr sz="2370"/>
            </a:lvl1pPr>
            <a:lvl2pPr>
              <a:defRPr sz="1975"/>
            </a:lvl2pPr>
            <a:lvl3pPr>
              <a:defRPr sz="1777"/>
            </a:lvl3pPr>
            <a:lvl4pPr>
              <a:defRPr sz="1580"/>
            </a:lvl4pPr>
            <a:lvl5pPr>
              <a:defRPr sz="1580"/>
            </a:lvl5pPr>
            <a:lvl6pPr>
              <a:defRPr sz="1580"/>
            </a:lvl6pPr>
            <a:lvl7pPr>
              <a:defRPr sz="1580"/>
            </a:lvl7pPr>
            <a:lvl8pPr>
              <a:defRPr sz="1580"/>
            </a:lvl8pPr>
            <a:lvl9pPr>
              <a:defRPr sz="158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0" y="1571580"/>
            <a:ext cx="25596684" cy="6539437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8174" y="37315875"/>
            <a:ext cx="17863713" cy="192395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 bwMode="auto">
          <a:xfrm>
            <a:off x="0" y="1"/>
            <a:ext cx="28440063" cy="5694668"/>
          </a:xfrm>
          <a:prstGeom prst="rect">
            <a:avLst/>
          </a:prstGeom>
          <a:solidFill>
            <a:srgbClr val="008000"/>
          </a:solidFill>
          <a:ln w="190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0286" tIns="45143" rIns="90286" bIns="45143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1214811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TW" altLang="en-US" sz="3258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新細明體" pitchFamily="18" charset="-12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421692" y="1561969"/>
            <a:ext cx="9356191" cy="6649975"/>
          </a:xfrm>
          <a:prstGeom prst="rect">
            <a:avLst/>
          </a:prstGeom>
        </p:spPr>
        <p:txBody>
          <a:bodyPr anchor="b"/>
          <a:lstStyle>
            <a:lvl1pPr algn="l">
              <a:defRPr sz="1975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1119589" y="1561970"/>
            <a:ext cx="15898786" cy="33490182"/>
          </a:xfrm>
          <a:prstGeom prst="rect">
            <a:avLst/>
          </a:prstGeom>
        </p:spPr>
        <p:txBody>
          <a:bodyPr/>
          <a:lstStyle>
            <a:lvl1pPr>
              <a:defRPr sz="3160"/>
            </a:lvl1pPr>
            <a:lvl2pPr>
              <a:defRPr sz="2765"/>
            </a:lvl2pPr>
            <a:lvl3pPr>
              <a:defRPr sz="2370"/>
            </a:lvl3pPr>
            <a:lvl4pPr>
              <a:defRPr sz="1975"/>
            </a:lvl4pPr>
            <a:lvl5pPr>
              <a:defRPr sz="1975"/>
            </a:lvl5pPr>
            <a:lvl6pPr>
              <a:defRPr sz="1975"/>
            </a:lvl6pPr>
            <a:lvl7pPr>
              <a:defRPr sz="1975"/>
            </a:lvl7pPr>
            <a:lvl8pPr>
              <a:defRPr sz="1975"/>
            </a:lvl8pPr>
            <a:lvl9pPr>
              <a:defRPr sz="1975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421692" y="8211944"/>
            <a:ext cx="9356191" cy="268402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82"/>
            </a:lvl1pPr>
            <a:lvl2pPr marL="451439" indent="0">
              <a:buNone/>
              <a:defRPr sz="1185"/>
            </a:lvl2pPr>
            <a:lvl3pPr marL="902879" indent="0">
              <a:buNone/>
              <a:defRPr sz="987"/>
            </a:lvl3pPr>
            <a:lvl4pPr marL="1354318" indent="0">
              <a:buNone/>
              <a:defRPr sz="889"/>
            </a:lvl4pPr>
            <a:lvl5pPr marL="1805757" indent="0">
              <a:buNone/>
              <a:defRPr sz="889"/>
            </a:lvl5pPr>
            <a:lvl6pPr marL="2257196" indent="0">
              <a:buNone/>
              <a:defRPr sz="889"/>
            </a:lvl6pPr>
            <a:lvl7pPr marL="2708636" indent="0">
              <a:buNone/>
              <a:defRPr sz="889"/>
            </a:lvl7pPr>
            <a:lvl8pPr marL="3160075" indent="0">
              <a:buNone/>
              <a:defRPr sz="889"/>
            </a:lvl8pPr>
            <a:lvl9pPr marL="3611514" indent="0">
              <a:buNone/>
              <a:defRPr sz="889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9133" y="36627073"/>
            <a:ext cx="18708674" cy="2612752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50"/>
          <p:cNvSpPr>
            <a:spLocks noChangeArrowheads="1"/>
          </p:cNvSpPr>
          <p:nvPr userDrawn="1"/>
        </p:nvSpPr>
        <p:spPr bwMode="auto">
          <a:xfrm>
            <a:off x="0" y="0"/>
            <a:ext cx="28440063" cy="4795665"/>
          </a:xfrm>
          <a:prstGeom prst="rect">
            <a:avLst/>
          </a:prstGeom>
          <a:solidFill>
            <a:srgbClr val="FFFF66"/>
          </a:solidFill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 sz="3224">
              <a:ea typeface="新細明體" pitchFamily="18" charset="-120"/>
            </a:endParaRPr>
          </a:p>
        </p:txBody>
      </p:sp>
      <p:sp>
        <p:nvSpPr>
          <p:cNvPr id="1027" name="Rectangle 60"/>
          <p:cNvSpPr>
            <a:spLocks noChangeArrowheads="1"/>
          </p:cNvSpPr>
          <p:nvPr userDrawn="1"/>
        </p:nvSpPr>
        <p:spPr bwMode="auto">
          <a:xfrm>
            <a:off x="0" y="4702865"/>
            <a:ext cx="28440063" cy="2485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chemeClr val="tx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TW" altLang="en-US" sz="2469">
              <a:ea typeface="標楷體" pitchFamily="65" charset="-120"/>
            </a:endParaRPr>
          </a:p>
        </p:txBody>
      </p:sp>
      <p:pic>
        <p:nvPicPr>
          <p:cNvPr id="1029" name="圖片 8" descr="fju_logo.jpg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3122388" y="37245433"/>
            <a:ext cx="1354289" cy="1531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圖片 9" descr="003.gif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75291" y="37099158"/>
            <a:ext cx="2181910" cy="1649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圖片 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6677" y="37245433"/>
            <a:ext cx="19298614" cy="16326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1" r:id="rId11"/>
    <p:sldLayoutId id="2147483659" r:id="rId12"/>
    <p:sldLayoutId id="2147483660" r:id="rId13"/>
  </p:sldLayoutIdLst>
  <p:timing>
    <p:tnLst>
      <p:par>
        <p:cTn id="1" dur="indefinite" restart="never" nodeType="tmRoot"/>
      </p:par>
    </p:tnLst>
  </p:timing>
  <p:txStyles>
    <p:titleStyle>
      <a:lvl1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+mj-lt"/>
          <a:ea typeface="+mj-ea"/>
          <a:cs typeface="+mj-cs"/>
        </a:defRPr>
      </a:lvl1pPr>
      <a:lvl2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2pPr>
      <a:lvl3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3pPr>
      <a:lvl4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4pPr>
      <a:lvl5pPr algn="ctr" defTabSz="1214811" rtl="0" eaLnBrk="0" fontAlgn="base" hangingPunct="0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5pPr>
      <a:lvl6pPr marL="451439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6pPr>
      <a:lvl7pPr marL="902879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7pPr>
      <a:lvl8pPr marL="1354318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8pPr>
      <a:lvl9pPr marL="1805757" algn="ctr" defTabSz="1214811" rtl="0" fontAlgn="base">
        <a:spcBef>
          <a:spcPct val="0"/>
        </a:spcBef>
        <a:spcAft>
          <a:spcPct val="0"/>
        </a:spcAft>
        <a:defRPr kumimoji="1" sz="5826">
          <a:solidFill>
            <a:schemeClr val="tx2"/>
          </a:solidFill>
          <a:latin typeface="Times New Roman" pitchFamily="18" charset="0"/>
          <a:ea typeface="新細明體" pitchFamily="18" charset="-120"/>
        </a:defRPr>
      </a:lvl9pPr>
    </p:titleStyle>
    <p:bodyStyle>
      <a:lvl1pPr marL="459277" indent="-459277" algn="l" defTabSz="1214811" rtl="0" eaLnBrk="0" fontAlgn="base" hangingPunct="0">
        <a:spcBef>
          <a:spcPct val="20000"/>
        </a:spcBef>
        <a:spcAft>
          <a:spcPct val="0"/>
        </a:spcAft>
        <a:buChar char="•"/>
        <a:defRPr kumimoji="1" sz="4345">
          <a:solidFill>
            <a:schemeClr val="tx1"/>
          </a:solidFill>
          <a:latin typeface="+mn-lt"/>
          <a:ea typeface="+mn-ea"/>
          <a:cs typeface="+mn-cs"/>
        </a:defRPr>
      </a:lvl1pPr>
      <a:lvl2pPr marL="987523" indent="-382469" algn="l" defTabSz="1214811" rtl="0" eaLnBrk="0" fontAlgn="base" hangingPunct="0">
        <a:spcBef>
          <a:spcPct val="20000"/>
        </a:spcBef>
        <a:spcAft>
          <a:spcPct val="0"/>
        </a:spcAft>
        <a:buChar char="–"/>
        <a:defRPr kumimoji="1" sz="3653">
          <a:solidFill>
            <a:schemeClr val="tx1"/>
          </a:solidFill>
          <a:latin typeface="+mn-lt"/>
          <a:ea typeface="+mn-ea"/>
        </a:defRPr>
      </a:lvl2pPr>
      <a:lvl3pPr marL="1517338" indent="-302528" algn="l" defTabSz="1214811" rtl="0" eaLnBrk="0" fontAlgn="base" hangingPunct="0">
        <a:spcBef>
          <a:spcPct val="20000"/>
        </a:spcBef>
        <a:spcAft>
          <a:spcPct val="0"/>
        </a:spcAft>
        <a:buChar char="•"/>
        <a:defRPr kumimoji="1" sz="3258">
          <a:solidFill>
            <a:schemeClr val="tx1"/>
          </a:solidFill>
          <a:latin typeface="+mn-lt"/>
          <a:ea typeface="+mn-ea"/>
        </a:defRPr>
      </a:lvl3pPr>
      <a:lvl4pPr marL="2120825" indent="-307230" algn="l" defTabSz="1214811" rtl="0" eaLnBrk="0" fontAlgn="base" hangingPunct="0">
        <a:spcBef>
          <a:spcPct val="20000"/>
        </a:spcBef>
        <a:spcAft>
          <a:spcPct val="0"/>
        </a:spcAft>
        <a:buChar char="–"/>
        <a:defRPr kumimoji="1" sz="2567">
          <a:solidFill>
            <a:schemeClr val="tx1"/>
          </a:solidFill>
          <a:latin typeface="+mn-lt"/>
          <a:ea typeface="+mn-ea"/>
        </a:defRPr>
      </a:lvl4pPr>
      <a:lvl5pPr marL="2725879" indent="-296258" algn="l" defTabSz="1214811" rtl="0" eaLnBrk="0" fontAlgn="base" hangingPunct="0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5pPr>
      <a:lvl6pPr marL="3177318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6pPr>
      <a:lvl7pPr marL="3628757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7pPr>
      <a:lvl8pPr marL="4080196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8pPr>
      <a:lvl9pPr marL="4531636" indent="-296258" algn="l" defTabSz="1214811" rtl="0" fontAlgn="base">
        <a:spcBef>
          <a:spcPct val="20000"/>
        </a:spcBef>
        <a:spcAft>
          <a:spcPct val="0"/>
        </a:spcAft>
        <a:buChar char="»"/>
        <a:defRPr kumimoji="1" sz="2567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1pPr>
      <a:lvl2pPr marL="451439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2pPr>
      <a:lvl3pPr marL="902879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3pPr>
      <a:lvl4pPr marL="1354318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4pPr>
      <a:lvl5pPr marL="1805757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5pPr>
      <a:lvl6pPr marL="2257196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6pPr>
      <a:lvl7pPr marL="2708636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7pPr>
      <a:lvl8pPr marL="3160075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8pPr>
      <a:lvl9pPr marL="3611514" algn="l" defTabSz="902879" rtl="0" eaLnBrk="1" latinLnBrk="0" hangingPunct="1">
        <a:defRPr sz="17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66"/>
          <p:cNvSpPr>
            <a:spLocks noChangeArrowheads="1"/>
          </p:cNvSpPr>
          <p:nvPr/>
        </p:nvSpPr>
        <p:spPr bwMode="auto">
          <a:xfrm>
            <a:off x="14332889" y="5978051"/>
            <a:ext cx="12931576" cy="7367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990" tIns="51495" rIns="102990" bIns="51495" anchorCtr="1"/>
          <a:lstStyle/>
          <a:p>
            <a:pPr algn="ctr" defTabSz="1029846">
              <a:lnSpc>
                <a:spcPct val="80000"/>
              </a:lnSpc>
              <a:defRPr/>
            </a:pPr>
            <a:endParaRPr lang="en-US" altLang="zh-TW" sz="987" b="1" dirty="0">
              <a:latin typeface="+mj-lt"/>
              <a:ea typeface="標楷體" pitchFamily="65" charset="-120"/>
            </a:endParaRPr>
          </a:p>
        </p:txBody>
      </p:sp>
      <p:sp>
        <p:nvSpPr>
          <p:cNvPr id="15362" name="Rectangle 42"/>
          <p:cNvSpPr>
            <a:spLocks noChangeArrowheads="1"/>
          </p:cNvSpPr>
          <p:nvPr/>
        </p:nvSpPr>
        <p:spPr bwMode="auto">
          <a:xfrm>
            <a:off x="-18810" y="4177630"/>
            <a:ext cx="28440063" cy="1002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250" tIns="45126" rIns="90250" bIns="45126">
            <a:spAutoFit/>
          </a:bodyPr>
          <a:lstStyle/>
          <a:p>
            <a:pPr algn="ctr"/>
            <a:r>
              <a:rPr lang="zh-TW" altLang="en-US" sz="5924" b="1" dirty="0">
                <a:solidFill>
                  <a:schemeClr val="bg1"/>
                </a:solidFill>
                <a:ea typeface="標楷體" pitchFamily="65" charset="-120"/>
              </a:rPr>
              <a:t>輔仁大學  電機工程學系  大學部專題生</a:t>
            </a:r>
          </a:p>
        </p:txBody>
      </p:sp>
      <p:sp>
        <p:nvSpPr>
          <p:cNvPr id="15363" name="Rectangle 12"/>
          <p:cNvSpPr>
            <a:spLocks noChangeArrowheads="1"/>
          </p:cNvSpPr>
          <p:nvPr/>
        </p:nvSpPr>
        <p:spPr bwMode="auto">
          <a:xfrm>
            <a:off x="-1" y="733542"/>
            <a:ext cx="28440063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TW" sz="8000" b="1" dirty="0" smtClean="0">
                <a:solidFill>
                  <a:schemeClr val="bg1"/>
                </a:solidFill>
              </a:rPr>
              <a:t>NXT-based</a:t>
            </a:r>
            <a:r>
              <a:rPr lang="zh-TW" altLang="en-US" sz="8000" b="1" dirty="0" smtClean="0">
                <a:solidFill>
                  <a:schemeClr val="bg1"/>
                </a:solidFill>
              </a:rPr>
              <a:t> </a:t>
            </a:r>
            <a:r>
              <a:rPr lang="en-US" altLang="zh-TW" sz="8000" b="1" dirty="0">
                <a:solidFill>
                  <a:schemeClr val="bg1"/>
                </a:solidFill>
              </a:rPr>
              <a:t>Transportation Robot</a:t>
            </a:r>
          </a:p>
          <a:p>
            <a:pPr algn="ctr"/>
            <a:r>
              <a:rPr lang="en-US" altLang="zh-TW" sz="80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NXT</a:t>
            </a:r>
            <a:r>
              <a:rPr lang="zh-TW" altLang="en-US" sz="80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運輸</a:t>
            </a:r>
            <a:r>
              <a:rPr lang="zh-TW" altLang="zh-TW" sz="8000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機器人</a:t>
            </a:r>
            <a:endParaRPr lang="zh-TW" altLang="en-US" sz="8000" b="1" dirty="0">
              <a:solidFill>
                <a:schemeClr val="bg1"/>
              </a:solidFill>
              <a:ea typeface="標楷體" pitchFamily="65" charset="-120"/>
            </a:endParaRPr>
          </a:p>
        </p:txBody>
      </p:sp>
      <p:sp>
        <p:nvSpPr>
          <p:cNvPr id="15364" name="Rectangle 13"/>
          <p:cNvSpPr>
            <a:spLocks noChangeArrowheads="1"/>
          </p:cNvSpPr>
          <p:nvPr/>
        </p:nvSpPr>
        <p:spPr bwMode="auto">
          <a:xfrm>
            <a:off x="-18811" y="3179690"/>
            <a:ext cx="2844006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TW" altLang="en-US" sz="5924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指導教授</a:t>
            </a:r>
            <a:r>
              <a:rPr lang="zh-TW" altLang="en-US" sz="5924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：</a:t>
            </a:r>
            <a:r>
              <a:rPr lang="zh-TW" altLang="en-US" sz="5924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蔣欣</a:t>
            </a:r>
            <a:r>
              <a:rPr lang="zh-TW" altLang="en-US" sz="5924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翰 博士      </a:t>
            </a:r>
            <a:r>
              <a:rPr lang="zh-TW" altLang="en-US" sz="5924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學生</a:t>
            </a:r>
            <a:r>
              <a:rPr lang="zh-TW" altLang="en-US" sz="5924" b="1" dirty="0" smtClean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：</a:t>
            </a:r>
            <a:r>
              <a:rPr lang="zh-TW" altLang="en-US" sz="5924" b="1" dirty="0">
                <a:solidFill>
                  <a:schemeClr val="bg1"/>
                </a:solidFill>
                <a:latin typeface="標楷體" pitchFamily="65" charset="-120"/>
                <a:ea typeface="標楷體" pitchFamily="65" charset="-120"/>
              </a:rPr>
              <a:t>黃至正、李韙丞、洪士婷</a:t>
            </a:r>
            <a:endParaRPr lang="zh-TW" altLang="zh-TW" sz="5924" b="1" dirty="0">
              <a:solidFill>
                <a:schemeClr val="bg1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5365" name="Rectangle 146"/>
          <p:cNvSpPr>
            <a:spLocks noChangeArrowheads="1"/>
          </p:cNvSpPr>
          <p:nvPr/>
        </p:nvSpPr>
        <p:spPr bwMode="auto">
          <a:xfrm>
            <a:off x="14332888" y="5978052"/>
            <a:ext cx="13417490" cy="526001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103082" tIns="49764" rIns="103082" bIns="49764" anchorCtr="1">
            <a:spAutoFit/>
          </a:bodyPr>
          <a:lstStyle/>
          <a:p>
            <a:pPr algn="just">
              <a:spcBef>
                <a:spcPct val="20000"/>
              </a:spcBef>
            </a:pPr>
            <a:endParaRPr lang="en-US" altLang="zh-TW" sz="2765" dirty="0">
              <a:ea typeface="標楷體" pitchFamily="65" charset="-120"/>
            </a:endParaRPr>
          </a:p>
        </p:txBody>
      </p:sp>
      <p:sp>
        <p:nvSpPr>
          <p:cNvPr id="15366" name="Rectangle 66"/>
          <p:cNvSpPr>
            <a:spLocks noChangeArrowheads="1"/>
          </p:cNvSpPr>
          <p:nvPr/>
        </p:nvSpPr>
        <p:spPr bwMode="auto">
          <a:xfrm>
            <a:off x="514802" y="5980210"/>
            <a:ext cx="12931576" cy="3126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2990" tIns="51495" rIns="102990" bIns="51495" anchorCtr="1"/>
          <a:lstStyle/>
          <a:p>
            <a:pPr algn="just" defTabSz="1029846">
              <a:lnSpc>
                <a:spcPct val="80000"/>
              </a:lnSpc>
            </a:pPr>
            <a:endParaRPr lang="en-US" altLang="zh-TW" sz="987" b="1" dirty="0"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15367" name="Text Box 71"/>
          <p:cNvSpPr txBox="1">
            <a:spLocks noChangeArrowheads="1"/>
          </p:cNvSpPr>
          <p:nvPr/>
        </p:nvSpPr>
        <p:spPr bwMode="auto">
          <a:xfrm>
            <a:off x="18237441" y="18268759"/>
            <a:ext cx="2746197" cy="47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TW" altLang="en-US" sz="2469"/>
          </a:p>
        </p:txBody>
      </p:sp>
      <p:sp>
        <p:nvSpPr>
          <p:cNvPr id="35" name="文字方塊 55"/>
          <p:cNvSpPr txBox="1">
            <a:spLocks noChangeArrowheads="1"/>
          </p:cNvSpPr>
          <p:nvPr/>
        </p:nvSpPr>
        <p:spPr bwMode="auto">
          <a:xfrm>
            <a:off x="1601787" y="5950015"/>
            <a:ext cx="845661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3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33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33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33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33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3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3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3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3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6600" b="1" dirty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(1</a:t>
            </a:r>
            <a:r>
              <a:rPr lang="en-US" altLang="zh-TW" sz="6600" b="1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sz="6600" b="1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機器人測試環境</a:t>
            </a:r>
            <a:endParaRPr lang="zh-TW" altLang="en-US" sz="6600" b="1" dirty="0">
              <a:solidFill>
                <a:srgbClr val="002060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36" name="Picture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8366" y="12640307"/>
            <a:ext cx="13032800" cy="9401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D:\姊姊\專題\我們\校慶\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8366" y="7438395"/>
            <a:ext cx="13032800" cy="4906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文字方塊 56"/>
          <p:cNvSpPr txBox="1">
            <a:spLocks noChangeArrowheads="1"/>
          </p:cNvSpPr>
          <p:nvPr/>
        </p:nvSpPr>
        <p:spPr bwMode="auto">
          <a:xfrm>
            <a:off x="14959251" y="5950094"/>
            <a:ext cx="621936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3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33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33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33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33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3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3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3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3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6600" b="1" dirty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(2</a:t>
            </a:r>
            <a:r>
              <a:rPr lang="en-US" altLang="zh-TW" sz="6600" b="1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)</a:t>
            </a:r>
            <a:r>
              <a:rPr lang="zh-TW" altLang="en-US" sz="6600" b="1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運輸機器人</a:t>
            </a:r>
            <a:endParaRPr lang="zh-TW" altLang="en-US" sz="6600" b="1" dirty="0">
              <a:solidFill>
                <a:srgbClr val="002060"/>
              </a:solidFill>
              <a:latin typeface="標楷體" pitchFamily="65" charset="-120"/>
              <a:ea typeface="標楷體" pitchFamily="65" charset="-120"/>
            </a:endParaRPr>
          </a:p>
        </p:txBody>
      </p:sp>
      <p:cxnSp>
        <p:nvCxnSpPr>
          <p:cNvPr id="4" name="直線接點 3"/>
          <p:cNvCxnSpPr>
            <a:endCxn id="2" idx="1"/>
          </p:cNvCxnSpPr>
          <p:nvPr/>
        </p:nvCxnSpPr>
        <p:spPr bwMode="auto">
          <a:xfrm flipV="1">
            <a:off x="22007046" y="9246153"/>
            <a:ext cx="939341" cy="64553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直線接點 8"/>
          <p:cNvCxnSpPr/>
          <p:nvPr/>
        </p:nvCxnSpPr>
        <p:spPr bwMode="auto">
          <a:xfrm>
            <a:off x="22476716" y="22041852"/>
            <a:ext cx="914400" cy="914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9" name="群組 18"/>
          <p:cNvGrpSpPr/>
          <p:nvPr/>
        </p:nvGrpSpPr>
        <p:grpSpPr>
          <a:xfrm>
            <a:off x="15105498" y="7058090"/>
            <a:ext cx="12644880" cy="19344944"/>
            <a:chOff x="15105498" y="7058090"/>
            <a:chExt cx="12644880" cy="19344944"/>
          </a:xfrm>
        </p:grpSpPr>
        <p:pic>
          <p:nvPicPr>
            <p:cNvPr id="40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56042" y="7058090"/>
              <a:ext cx="12008422" cy="193449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矩形 1"/>
            <p:cNvSpPr/>
            <p:nvPr/>
          </p:nvSpPr>
          <p:spPr bwMode="auto">
            <a:xfrm>
              <a:off x="22946387" y="8443239"/>
              <a:ext cx="4318077" cy="160582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12303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1" lang="en-US" altLang="zh-TW" sz="48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ea typeface="新細明體" pitchFamily="18" charset="-120"/>
                </a:rPr>
                <a:t>Touch</a:t>
              </a:r>
              <a:r>
                <a:rPr kumimoji="1" lang="en-US" altLang="zh-TW" sz="4800" b="1" i="0" u="none" strike="noStrike" cap="none" normalizeH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ea typeface="新細明體" pitchFamily="18" charset="-120"/>
                </a:rPr>
                <a:t> sensor </a:t>
              </a:r>
              <a:r>
                <a:rPr kumimoji="1" lang="en-US" altLang="zh-TW" sz="4800" b="1" i="0" u="none" strike="noStrike" cap="none" normalizeH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ea typeface="新細明體" pitchFamily="18" charset="-120"/>
                </a:rPr>
                <a:t>&amp; </a:t>
              </a:r>
              <a:r>
                <a:rPr kumimoji="1" lang="en-US" altLang="zh-TW" sz="4800" b="1" i="0" u="none" strike="noStrike" cap="none" normalizeH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ea typeface="新細明體" pitchFamily="18" charset="-120"/>
                </a:rPr>
                <a:t>Light </a:t>
              </a:r>
              <a:r>
                <a:rPr kumimoji="1" lang="en-US" altLang="zh-TW" sz="4800" b="1" i="0" u="none" strike="noStrike" cap="none" normalizeH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Times New Roman" pitchFamily="18" charset="0"/>
                  <a:ea typeface="新細明體" pitchFamily="18" charset="-120"/>
                </a:rPr>
                <a:t>sensor</a:t>
              </a: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22946387" y="21223705"/>
              <a:ext cx="4803991" cy="81814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TW" sz="4800" b="1" dirty="0" smtClean="0">
                  <a:solidFill>
                    <a:srgbClr val="FF0000"/>
                  </a:solidFill>
                </a:rPr>
                <a:t>Ultrasonic</a:t>
              </a:r>
              <a:r>
                <a:rPr lang="en-US" altLang="zh-TW" sz="3600" b="1" dirty="0" smtClean="0">
                  <a:solidFill>
                    <a:srgbClr val="FF0000"/>
                  </a:solidFill>
                </a:rPr>
                <a:t> </a:t>
              </a:r>
              <a:r>
                <a:rPr lang="en-US" altLang="zh-TW" sz="4800" b="1" dirty="0" smtClean="0">
                  <a:solidFill>
                    <a:srgbClr val="FF0000"/>
                  </a:solidFill>
                </a:rPr>
                <a:t>sensor</a:t>
              </a:r>
            </a:p>
          </p:txBody>
        </p:sp>
        <p:cxnSp>
          <p:nvCxnSpPr>
            <p:cNvPr id="47" name="直線接點 46"/>
            <p:cNvCxnSpPr/>
            <p:nvPr/>
          </p:nvCxnSpPr>
          <p:spPr bwMode="auto">
            <a:xfrm flipV="1">
              <a:off x="22159445" y="21396315"/>
              <a:ext cx="939341" cy="645537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8" name="直線接點 47"/>
            <p:cNvCxnSpPr/>
            <p:nvPr/>
          </p:nvCxnSpPr>
          <p:spPr bwMode="auto">
            <a:xfrm flipV="1">
              <a:off x="22159446" y="9398553"/>
              <a:ext cx="939341" cy="645537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CC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9" name="矩形 48"/>
            <p:cNvSpPr/>
            <p:nvPr/>
          </p:nvSpPr>
          <p:spPr bwMode="auto">
            <a:xfrm>
              <a:off x="19166645" y="25566574"/>
              <a:ext cx="3762765" cy="81814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TW" sz="4800" b="1" dirty="0" smtClean="0">
                  <a:solidFill>
                    <a:srgbClr val="FF0000"/>
                  </a:solidFill>
                </a:rPr>
                <a:t>Color sensor</a:t>
              </a:r>
            </a:p>
          </p:txBody>
        </p:sp>
        <p:cxnSp>
          <p:nvCxnSpPr>
            <p:cNvPr id="11" name="直線接點 10"/>
            <p:cNvCxnSpPr/>
            <p:nvPr/>
          </p:nvCxnSpPr>
          <p:spPr bwMode="auto">
            <a:xfrm>
              <a:off x="19166645" y="25073811"/>
              <a:ext cx="457200" cy="45720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直線接點 13"/>
            <p:cNvCxnSpPr/>
            <p:nvPr/>
          </p:nvCxnSpPr>
          <p:spPr bwMode="auto">
            <a:xfrm flipH="1">
              <a:off x="22121066" y="24904837"/>
              <a:ext cx="769964" cy="661737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58" name="矩形 57"/>
            <p:cNvSpPr/>
            <p:nvPr/>
          </p:nvSpPr>
          <p:spPr bwMode="auto">
            <a:xfrm>
              <a:off x="15105498" y="21632778"/>
              <a:ext cx="3399070" cy="818147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TW" sz="4800" b="1" dirty="0" smtClean="0">
                  <a:solidFill>
                    <a:srgbClr val="FF0000"/>
                  </a:solidFill>
                </a:rPr>
                <a:t>Light</a:t>
              </a:r>
              <a:r>
                <a:rPr lang="en-US" altLang="zh-TW" sz="3600" b="1" dirty="0" smtClean="0">
                  <a:solidFill>
                    <a:srgbClr val="FF0000"/>
                  </a:solidFill>
                </a:rPr>
                <a:t> </a:t>
              </a:r>
              <a:r>
                <a:rPr lang="en-US" altLang="zh-TW" sz="4800" b="1" dirty="0" smtClean="0">
                  <a:solidFill>
                    <a:srgbClr val="FF0000"/>
                  </a:solidFill>
                </a:rPr>
                <a:t>sensor</a:t>
              </a:r>
            </a:p>
          </p:txBody>
        </p:sp>
        <p:cxnSp>
          <p:nvCxnSpPr>
            <p:cNvPr id="59" name="直線接點 58"/>
            <p:cNvCxnSpPr/>
            <p:nvPr/>
          </p:nvCxnSpPr>
          <p:spPr bwMode="auto">
            <a:xfrm>
              <a:off x="17196515" y="22499052"/>
              <a:ext cx="457200" cy="45720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7" name="直線接點 16"/>
            <p:cNvCxnSpPr/>
            <p:nvPr/>
          </p:nvCxnSpPr>
          <p:spPr bwMode="auto">
            <a:xfrm>
              <a:off x="18504568" y="22499052"/>
              <a:ext cx="5799221" cy="1130969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44" name="文字方塊 56"/>
          <p:cNvSpPr txBox="1">
            <a:spLocks noChangeArrowheads="1"/>
          </p:cNvSpPr>
          <p:nvPr/>
        </p:nvSpPr>
        <p:spPr bwMode="auto">
          <a:xfrm>
            <a:off x="1726641" y="22484077"/>
            <a:ext cx="621936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33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1pPr>
            <a:lvl2pPr marL="742950" indent="-285750" eaLnBrk="0" hangingPunct="0">
              <a:defRPr kumimoji="1" sz="33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2pPr>
            <a:lvl3pPr marL="1143000" indent="-228600" eaLnBrk="0" hangingPunct="0">
              <a:defRPr kumimoji="1" sz="33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3pPr>
            <a:lvl4pPr marL="1600200" indent="-228600" eaLnBrk="0" hangingPunct="0">
              <a:defRPr kumimoji="1" sz="33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4pPr>
            <a:lvl5pPr marL="2057400" indent="-228600" eaLnBrk="0" hangingPunct="0">
              <a:defRPr kumimoji="1" sz="33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3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3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3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3300">
                <a:solidFill>
                  <a:schemeClr val="tx1"/>
                </a:solidFill>
                <a:latin typeface="Times New Roman" pitchFamily="18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6600" b="1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(3)</a:t>
            </a:r>
            <a:r>
              <a:rPr lang="zh-TW" altLang="en-US" sz="6600" b="1" dirty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專題</a:t>
            </a:r>
            <a:r>
              <a:rPr lang="zh-TW" altLang="en-US" sz="6600" b="1" dirty="0" smtClean="0">
                <a:solidFill>
                  <a:srgbClr val="002060"/>
                </a:solidFill>
                <a:latin typeface="標楷體" pitchFamily="65" charset="-120"/>
                <a:ea typeface="標楷體" pitchFamily="65" charset="-120"/>
              </a:rPr>
              <a:t>簡介</a:t>
            </a:r>
            <a:endParaRPr lang="zh-TW" altLang="en-US" sz="6600" b="1" dirty="0">
              <a:solidFill>
                <a:srgbClr val="00206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31471" y="23844641"/>
            <a:ext cx="13032800" cy="12557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5400" b="1" dirty="0" smtClean="0">
                <a:latin typeface="+mn-lt"/>
                <a:ea typeface="標楷體" pitchFamily="65" charset="-120"/>
              </a:rPr>
              <a:t>    使用</a:t>
            </a:r>
            <a:r>
              <a:rPr lang="en-US" altLang="zh-TW" sz="5400" b="1" dirty="0">
                <a:latin typeface="+mn-lt"/>
                <a:ea typeface="標楷體" pitchFamily="65" charset="-120"/>
              </a:rPr>
              <a:t>NXT</a:t>
            </a:r>
            <a:r>
              <a:rPr lang="zh-TW" altLang="en-US" sz="5400" b="1" dirty="0" smtClean="0">
                <a:latin typeface="+mn-lt"/>
                <a:ea typeface="標楷體" pitchFamily="65" charset="-120"/>
              </a:rPr>
              <a:t>微型機器人平台和</a:t>
            </a:r>
            <a:r>
              <a:rPr lang="en-US" altLang="zh-TW" sz="5400" b="1" dirty="0" smtClean="0">
                <a:latin typeface="+mn-lt"/>
                <a:ea typeface="標楷體" pitchFamily="65" charset="-120"/>
              </a:rPr>
              <a:t>LabVIEW</a:t>
            </a:r>
            <a:r>
              <a:rPr lang="zh-TW" altLang="en-US" sz="5400" b="1" dirty="0" smtClean="0">
                <a:latin typeface="+mn-lt"/>
                <a:ea typeface="標楷體" pitchFamily="65" charset="-120"/>
              </a:rPr>
              <a:t>軟體</a:t>
            </a:r>
            <a:r>
              <a:rPr lang="zh-TW" altLang="en-US" sz="5400" b="1" dirty="0">
                <a:latin typeface="+mn-lt"/>
                <a:ea typeface="標楷體" pitchFamily="65" charset="-120"/>
              </a:rPr>
              <a:t>，</a:t>
            </a:r>
            <a:r>
              <a:rPr lang="zh-TW" altLang="en-US" sz="5400" b="1" dirty="0" smtClean="0">
                <a:latin typeface="+mn-lt"/>
                <a:ea typeface="標楷體" pitchFamily="65" charset="-120"/>
              </a:rPr>
              <a:t>在機器人上</a:t>
            </a:r>
            <a:r>
              <a:rPr lang="zh-TW" altLang="en-US" sz="5400" b="1" dirty="0">
                <a:latin typeface="+mn-lt"/>
                <a:ea typeface="標楷體" pitchFamily="65" charset="-120"/>
              </a:rPr>
              <a:t>裝置數種 </a:t>
            </a:r>
            <a:r>
              <a:rPr lang="zh-TW" altLang="en-US" sz="5400" b="1" dirty="0" smtClean="0">
                <a:latin typeface="+mn-lt"/>
                <a:ea typeface="標楷體" pitchFamily="65" charset="-120"/>
              </a:rPr>
              <a:t>感測器及馬達，</a:t>
            </a:r>
            <a:r>
              <a:rPr lang="zh-TW" altLang="en-US" sz="5400" b="1" dirty="0">
                <a:latin typeface="+mn-lt"/>
                <a:ea typeface="標楷體" pitchFamily="65" charset="-120"/>
              </a:rPr>
              <a:t>以</a:t>
            </a:r>
            <a:r>
              <a:rPr lang="zh-TW" altLang="en-US" sz="5400" b="1" dirty="0" smtClean="0">
                <a:latin typeface="+mn-lt"/>
                <a:ea typeface="標楷體" pitchFamily="65" charset="-120"/>
              </a:rPr>
              <a:t>達到</a:t>
            </a:r>
            <a:r>
              <a:rPr lang="zh-TW" altLang="en-US" sz="5400" b="1" dirty="0">
                <a:latin typeface="+mn-lt"/>
                <a:ea typeface="標楷體" pitchFamily="65" charset="-120"/>
              </a:rPr>
              <a:t>顏色偵測</a:t>
            </a:r>
            <a:r>
              <a:rPr lang="zh-TW" altLang="en-US" sz="5400" b="1" dirty="0" smtClean="0">
                <a:latin typeface="+mn-lt"/>
                <a:ea typeface="標楷體" pitchFamily="65" charset="-120"/>
              </a:rPr>
              <a:t>、</a:t>
            </a:r>
            <a:r>
              <a:rPr lang="zh-TW" altLang="en-US" sz="5400" b="1" dirty="0">
                <a:latin typeface="+mn-lt"/>
                <a:ea typeface="標楷體" pitchFamily="65" charset="-120"/>
              </a:rPr>
              <a:t>轉向</a:t>
            </a:r>
            <a:r>
              <a:rPr lang="zh-TW" altLang="en-US" sz="5400" b="1" dirty="0" smtClean="0">
                <a:latin typeface="+mn-lt"/>
                <a:ea typeface="標楷體" pitchFamily="65" charset="-120"/>
              </a:rPr>
              <a:t>、</a:t>
            </a:r>
            <a:r>
              <a:rPr lang="zh-TW" altLang="en-US" sz="5400" b="1" dirty="0">
                <a:latin typeface="+mn-lt"/>
                <a:ea typeface="標楷體" pitchFamily="65" charset="-120"/>
              </a:rPr>
              <a:t>遞送球</a:t>
            </a:r>
            <a:r>
              <a:rPr lang="zh-TW" altLang="en-US" sz="5400" b="1" dirty="0" smtClean="0">
                <a:latin typeface="+mn-lt"/>
                <a:ea typeface="標楷體" pitchFamily="65" charset="-120"/>
              </a:rPr>
              <a:t>等</a:t>
            </a:r>
            <a:r>
              <a:rPr lang="zh-TW" altLang="en-US" sz="5400" b="1" dirty="0">
                <a:latin typeface="+mn-lt"/>
                <a:ea typeface="標楷體" pitchFamily="65" charset="-120"/>
              </a:rPr>
              <a:t>功能</a:t>
            </a:r>
            <a:r>
              <a:rPr lang="zh-TW" altLang="en-US" sz="5400" b="1" dirty="0" smtClean="0">
                <a:latin typeface="+mn-lt"/>
                <a:ea typeface="標楷體" pitchFamily="65" charset="-120"/>
              </a:rPr>
              <a:t>，機器人核心為兩台</a:t>
            </a:r>
            <a:r>
              <a:rPr lang="en-US" altLang="zh-TW" sz="5400" b="1" dirty="0" smtClean="0">
                <a:latin typeface="+mn-lt"/>
                <a:ea typeface="標楷體" pitchFamily="65" charset="-120"/>
              </a:rPr>
              <a:t>NXT</a:t>
            </a:r>
            <a:r>
              <a:rPr lang="zh-TW" altLang="en-US" sz="5400" b="1" dirty="0" smtClean="0">
                <a:latin typeface="+mn-lt"/>
                <a:ea typeface="標楷體" pitchFamily="65" charset="-120"/>
              </a:rPr>
              <a:t>利用</a:t>
            </a:r>
            <a:r>
              <a:rPr lang="zh-TW" altLang="en-US" sz="5400" b="1" dirty="0">
                <a:latin typeface="+mn-lt"/>
                <a:ea typeface="標楷體" pitchFamily="65" charset="-120"/>
              </a:rPr>
              <a:t>藍芽互傳數值進行溝通，執行抓取球</a:t>
            </a:r>
            <a:r>
              <a:rPr lang="zh-TW" altLang="en-US" sz="5400" b="1" dirty="0" smtClean="0">
                <a:latin typeface="+mn-lt"/>
                <a:ea typeface="標楷體" pitchFamily="65" charset="-120"/>
              </a:rPr>
              <a:t>、遞送</a:t>
            </a:r>
            <a:r>
              <a:rPr lang="zh-TW" altLang="en-US" sz="5400" b="1" dirty="0">
                <a:latin typeface="+mn-lt"/>
                <a:ea typeface="標楷體" pitchFamily="65" charset="-120"/>
              </a:rPr>
              <a:t>球</a:t>
            </a:r>
            <a:r>
              <a:rPr lang="zh-TW" altLang="en-US" sz="5400" b="1" dirty="0" smtClean="0">
                <a:latin typeface="+mn-lt"/>
                <a:ea typeface="標楷體" pitchFamily="65" charset="-120"/>
              </a:rPr>
              <a:t>、辨識顏色的功能。</a:t>
            </a:r>
            <a:endParaRPr lang="zh-TW" altLang="en-US" sz="5400" b="1" dirty="0">
              <a:latin typeface="+mn-lt"/>
              <a:ea typeface="標楷體" pitchFamily="65" charset="-120"/>
            </a:endParaRPr>
          </a:p>
          <a:p>
            <a:r>
              <a:rPr lang="zh-TW" altLang="en-US" sz="5400" b="1" dirty="0">
                <a:latin typeface="+mn-lt"/>
                <a:ea typeface="標楷體" pitchFamily="65" charset="-120"/>
              </a:rPr>
              <a:t>    </a:t>
            </a:r>
            <a:r>
              <a:rPr lang="zh-TW" altLang="en-US" sz="5400" b="1" dirty="0" smtClean="0">
                <a:latin typeface="+mn-lt"/>
                <a:ea typeface="標楷體" pitchFamily="65" charset="-120"/>
              </a:rPr>
              <a:t>紅色</a:t>
            </a:r>
            <a:r>
              <a:rPr lang="zh-TW" altLang="en-US" sz="5400" b="1" dirty="0">
                <a:latin typeface="+mn-lt"/>
                <a:ea typeface="標楷體" pitchFamily="65" charset="-120"/>
              </a:rPr>
              <a:t>區塊</a:t>
            </a:r>
            <a:r>
              <a:rPr lang="zh-TW" altLang="en-US" sz="5400" b="1" dirty="0" smtClean="0">
                <a:latin typeface="+mn-lt"/>
                <a:ea typeface="標楷體" pitchFamily="65" charset="-120"/>
              </a:rPr>
              <a:t>出發，給予籃球或紅球，</a:t>
            </a:r>
            <a:r>
              <a:rPr lang="zh-TW" altLang="en-US" sz="5400" b="1" dirty="0">
                <a:latin typeface="+mn-lt"/>
                <a:ea typeface="標楷體" pitchFamily="65" charset="-120"/>
              </a:rPr>
              <a:t>當偵測到球時自動抓取並</a:t>
            </a:r>
            <a:r>
              <a:rPr lang="zh-TW" altLang="en-US" sz="5400" b="1" dirty="0" smtClean="0">
                <a:latin typeface="+mn-lt"/>
                <a:ea typeface="標楷體" pitchFamily="65" charset="-120"/>
              </a:rPr>
              <a:t>放入相對應顏色的面紙盒，</a:t>
            </a:r>
            <a:r>
              <a:rPr lang="zh-TW" altLang="en-US" sz="5400" b="1" dirty="0">
                <a:latin typeface="+mn-lt"/>
                <a:ea typeface="標楷體" pitchFamily="65" charset="-120"/>
              </a:rPr>
              <a:t>行走中若超出軌道會自動校正，當到達綠色目的地時先</a:t>
            </a:r>
            <a:r>
              <a:rPr lang="zh-TW" altLang="en-US" sz="5400" b="1" dirty="0" smtClean="0">
                <a:latin typeface="+mn-lt"/>
                <a:ea typeface="標楷體" pitchFamily="65" charset="-120"/>
              </a:rPr>
              <a:t>偵測紙盒點</a:t>
            </a:r>
            <a:r>
              <a:rPr lang="zh-TW" altLang="en-US" sz="5400" b="1" dirty="0">
                <a:latin typeface="+mn-lt"/>
                <a:ea typeface="標楷體" pitchFamily="65" charset="-120"/>
              </a:rPr>
              <a:t>再</a:t>
            </a:r>
            <a:r>
              <a:rPr lang="zh-TW" altLang="en-US" sz="5400" b="1" dirty="0" smtClean="0">
                <a:latin typeface="+mn-lt"/>
                <a:ea typeface="標楷體" pitchFamily="65" charset="-120"/>
              </a:rPr>
              <a:t>依照紙盒的顏色進行放置，之後轉彎</a:t>
            </a:r>
            <a:r>
              <a:rPr lang="zh-TW" altLang="en-US" sz="5400" b="1" dirty="0">
                <a:latin typeface="+mn-lt"/>
                <a:ea typeface="標楷體" pitchFamily="65" charset="-120"/>
              </a:rPr>
              <a:t>直走回原</a:t>
            </a:r>
            <a:r>
              <a:rPr lang="zh-TW" altLang="en-US" sz="5400" b="1" dirty="0" smtClean="0">
                <a:latin typeface="+mn-lt"/>
                <a:ea typeface="標楷體" pitchFamily="65" charset="-120"/>
              </a:rPr>
              <a:t>出發點；並遞送另一顏色球體。</a:t>
            </a:r>
            <a:endParaRPr lang="zh-TW" altLang="en-US" sz="5400" b="1" dirty="0">
              <a:latin typeface="+mn-lt"/>
              <a:ea typeface="標楷體" pitchFamily="65" charset="-120"/>
            </a:endParaRPr>
          </a:p>
          <a:p>
            <a:r>
              <a:rPr lang="zh-TW" altLang="en-US" sz="5400" b="1" dirty="0">
                <a:latin typeface="+mn-lt"/>
                <a:ea typeface="標楷體" pitchFamily="65" charset="-120"/>
              </a:rPr>
              <a:t>    </a:t>
            </a:r>
            <a:r>
              <a:rPr lang="zh-TW" altLang="en-US" sz="5400" b="1" dirty="0" smtClean="0">
                <a:latin typeface="+mn-lt"/>
                <a:ea typeface="標楷體" pitchFamily="65" charset="-120"/>
              </a:rPr>
              <a:t>本</a:t>
            </a:r>
            <a:r>
              <a:rPr lang="zh-TW" altLang="en-US" sz="5400" b="1" dirty="0">
                <a:latin typeface="+mn-lt"/>
                <a:ea typeface="標楷體" pitchFamily="65" charset="-120"/>
              </a:rPr>
              <a:t>專題製作</a:t>
            </a:r>
            <a:r>
              <a:rPr lang="zh-TW" altLang="en-US" sz="5400" b="1" dirty="0" smtClean="0">
                <a:latin typeface="+mn-lt"/>
                <a:ea typeface="標楷體" pitchFamily="65" charset="-120"/>
              </a:rPr>
              <a:t>為事務型</a:t>
            </a:r>
            <a:r>
              <a:rPr lang="zh-TW" altLang="en-US" sz="5400" b="1" dirty="0">
                <a:latin typeface="+mn-lt"/>
                <a:ea typeface="標楷體" pitchFamily="65" charset="-120"/>
              </a:rPr>
              <a:t>服務機器人，未來希望</a:t>
            </a:r>
            <a:r>
              <a:rPr lang="zh-TW" altLang="en-US" sz="5400" b="1" smtClean="0">
                <a:latin typeface="+mn-lt"/>
                <a:ea typeface="標楷體" pitchFamily="65" charset="-120"/>
              </a:rPr>
              <a:t>能夠運用</a:t>
            </a:r>
            <a:r>
              <a:rPr lang="zh-TW" altLang="en-US" sz="5400" b="1">
                <a:latin typeface="+mn-lt"/>
                <a:ea typeface="標楷體" pitchFamily="65" charset="-120"/>
              </a:rPr>
              <a:t>於</a:t>
            </a:r>
            <a:r>
              <a:rPr lang="zh-TW" altLang="en-US" sz="5400" b="1" smtClean="0">
                <a:latin typeface="+mn-lt"/>
                <a:ea typeface="標楷體" pitchFamily="65" charset="-120"/>
              </a:rPr>
              <a:t>更</a:t>
            </a:r>
            <a:r>
              <a:rPr lang="zh-TW" altLang="en-US" sz="5400" b="1" dirty="0" smtClean="0">
                <a:latin typeface="+mn-lt"/>
                <a:ea typeface="標楷體" pitchFamily="65" charset="-120"/>
              </a:rPr>
              <a:t>大型的機器人</a:t>
            </a:r>
            <a:r>
              <a:rPr lang="zh-TW" altLang="en-US" sz="5400" b="1" smtClean="0">
                <a:latin typeface="+mn-lt"/>
                <a:ea typeface="標楷體" pitchFamily="65" charset="-120"/>
              </a:rPr>
              <a:t>，幫助工廠準確遞送貨物</a:t>
            </a:r>
            <a:r>
              <a:rPr lang="zh-TW" altLang="en-US" sz="5400" b="1" smtClean="0">
                <a:latin typeface="標楷體"/>
                <a:ea typeface="標楷體"/>
              </a:rPr>
              <a:t>、</a:t>
            </a:r>
            <a:r>
              <a:rPr lang="zh-TW" altLang="en-US" sz="5400" b="1" smtClean="0">
                <a:latin typeface="+mn-lt"/>
                <a:ea typeface="標楷體" pitchFamily="65" charset="-120"/>
              </a:rPr>
              <a:t>提高自動化</a:t>
            </a:r>
            <a:r>
              <a:rPr lang="zh-TW" altLang="en-US" sz="5400" b="1" smtClean="0">
                <a:latin typeface="新細明體"/>
                <a:ea typeface="新細明體"/>
              </a:rPr>
              <a:t>。</a:t>
            </a:r>
            <a:endParaRPr lang="zh-TW" altLang="en-US" sz="5400" b="1" dirty="0">
              <a:latin typeface="+mn-lt"/>
              <a:ea typeface="標楷體" pitchFamily="65" charset="-12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05498" y="26585213"/>
            <a:ext cx="12286897" cy="10110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預設簡報設計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預設簡報設計">
      <a:majorFont>
        <a:latin typeface="Times New Roman"/>
        <a:ea typeface="新細明體"/>
        <a:cs typeface=""/>
      </a:majorFont>
      <a:minorFont>
        <a:latin typeface="Times New Roman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303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3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新細明體" pitchFamily="18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2303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3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新細明體" pitchFamily="18" charset="-120"/>
          </a:defRPr>
        </a:defPPr>
      </a:lstStyle>
    </a:lnDef>
  </a:objectDefaults>
  <a:extraClrSchemeLst>
    <a:extraClrScheme>
      <a:clrScheme name="預設簡報設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預設簡報設計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預設簡報設計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3436</TotalTime>
  <Words>214</Words>
  <Application>Microsoft Office PowerPoint</Application>
  <PresentationFormat>自訂</PresentationFormat>
  <Paragraphs>14</Paragraphs>
  <Slides>1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預設簡報設計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encl</dc:creator>
  <cp:lastModifiedBy>HUNG</cp:lastModifiedBy>
  <cp:revision>291</cp:revision>
  <dcterms:created xsi:type="dcterms:W3CDTF">1601-01-01T00:00:00Z</dcterms:created>
  <dcterms:modified xsi:type="dcterms:W3CDTF">2015-12-02T14:41:44Z</dcterms:modified>
</cp:coreProperties>
</file>